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hyperlink" Target="https://www.e-sfera.hr/dodatni-digitalni-sadrzaji/1825593c-f62f-4726-b56a-ca63fdf6963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995380" y="882720"/>
            <a:ext cx="4901443" cy="488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8" name="Google Shape;228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1" y="-2614263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5591" y="4895151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2"/>
          <p:cNvSpPr txBox="1"/>
          <p:nvPr/>
        </p:nvSpPr>
        <p:spPr>
          <a:xfrm>
            <a:off x="8154056" y="1047434"/>
            <a:ext cx="2581553" cy="590522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32" name="Google Shape;232;p22"/>
          <p:cNvSpPr/>
          <p:nvPr/>
        </p:nvSpPr>
        <p:spPr>
          <a:xfrm>
            <a:off x="2830987" y="1004029"/>
            <a:ext cx="4858870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gledam more gdje se k meni penje </a:t>
            </a:r>
            <a:b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slušam more </a:t>
            </a:r>
            <a:r>
              <a:rPr lang="hr-HR" sz="22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dobrojutro</a:t>
            </a: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veli </a:t>
            </a:r>
            <a:b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ono sluša mene i ja mu šapćem </a:t>
            </a:r>
            <a:b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hr-HR" sz="22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dobrojutro</a:t>
            </a: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more kažem tiho </a:t>
            </a:r>
            <a:b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 opet tiše ponovim mu pozdrav </a:t>
            </a:r>
            <a:b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more sluša pa se smije </a:t>
            </a:r>
            <a:b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 šuti pa se smije pa se penje </a:t>
            </a:r>
            <a:b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gledam more i gledam more zlato </a:t>
            </a:r>
            <a:b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gledam more gdje se k meni penje </a:t>
            </a:r>
            <a:b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-HR" sz="22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dobrojutro</a:t>
            </a: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kažem more zlato </a:t>
            </a:r>
            <a:b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-HR" sz="22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dobrojutro</a:t>
            </a: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more </a:t>
            </a:r>
            <a:r>
              <a:rPr lang="hr-HR" sz="22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more</a:t>
            </a: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kaže </a:t>
            </a:r>
            <a:b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zagrli me more oko vrata </a:t>
            </a:r>
            <a:b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more i ja i ja s morem zlatom </a:t>
            </a:r>
            <a:b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sjedimo skupa na žalu vrh brijega </a:t>
            </a:r>
            <a:b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smijemo se i smijemo se moru </a:t>
            </a:r>
            <a:endParaRPr sz="2200" dirty="0"/>
          </a:p>
        </p:txBody>
      </p:sp>
      <p:sp>
        <p:nvSpPr>
          <p:cNvPr id="233" name="Google Shape;233;p22"/>
          <p:cNvSpPr txBox="1"/>
          <p:nvPr/>
        </p:nvSpPr>
        <p:spPr>
          <a:xfrm>
            <a:off x="302863" y="1109258"/>
            <a:ext cx="18937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Josip </a:t>
            </a:r>
            <a:r>
              <a:rPr lang="hr-HR" sz="24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Pupačić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MORE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3307450" y="249976"/>
            <a:ext cx="74307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primjer. Kada se može odstupiti od pravopisnih pravila?</a:t>
            </a:r>
            <a:endParaRPr sz="2400" dirty="0"/>
          </a:p>
        </p:txBody>
      </p:sp>
      <p:sp>
        <p:nvSpPr>
          <p:cNvPr id="235" name="Google Shape;235;p22"/>
          <p:cNvSpPr txBox="1"/>
          <p:nvPr/>
        </p:nvSpPr>
        <p:spPr>
          <a:xfrm>
            <a:off x="8178718" y="1910204"/>
            <a:ext cx="30172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PJESNIČKA SLOBODA</a:t>
            </a:r>
            <a:endParaRPr sz="2400" dirty="0"/>
          </a:p>
        </p:txBody>
      </p:sp>
      <p:sp>
        <p:nvSpPr>
          <p:cNvPr id="236" name="Google Shape;236;p22"/>
          <p:cNvSpPr txBox="1"/>
          <p:nvPr/>
        </p:nvSpPr>
        <p:spPr>
          <a:xfrm>
            <a:off x="7934287" y="2373800"/>
            <a:ext cx="350609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Pjesnička sloboda je načelo po kojem pjesnik može odstupati od pravopisnih, gramatičkih i drugih jezičnih pravila radi ostvarenja začudnosti ili posebnog ritma.</a:t>
            </a:r>
            <a:endParaRPr sz="2400" dirty="0"/>
          </a:p>
        </p:txBody>
      </p:sp>
      <p:pic>
        <p:nvPicPr>
          <p:cNvPr id="237" name="Google Shape;237;p22" descr="Na Kvarneru more čisto i pogodno za kupanje - MojaRijeka"/>
          <p:cNvPicPr preferRelativeResize="0"/>
          <p:nvPr/>
        </p:nvPicPr>
        <p:blipFill rotWithShape="1">
          <a:blip r:embed="rId7">
            <a:alphaModFix/>
          </a:blip>
          <a:srcRect r="46446"/>
          <a:stretch/>
        </p:blipFill>
        <p:spPr>
          <a:xfrm>
            <a:off x="302863" y="2208731"/>
            <a:ext cx="2371956" cy="3321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1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161382" y="587968"/>
            <a:ext cx="4661254" cy="460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1975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4" name="Google Shape;244;p23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5" name="Google Shape;24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4251" y="4303635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3"/>
          <p:cNvSpPr txBox="1"/>
          <p:nvPr/>
        </p:nvSpPr>
        <p:spPr>
          <a:xfrm>
            <a:off x="8098671" y="1035698"/>
            <a:ext cx="2860775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8" name="Google Shape;248;p23"/>
          <p:cNvSpPr txBox="1"/>
          <p:nvPr/>
        </p:nvSpPr>
        <p:spPr>
          <a:xfrm>
            <a:off x="8388320" y="1991856"/>
            <a:ext cx="28200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Upiši rečenične znakove i imenuj ih.</a:t>
            </a:r>
            <a:endParaRPr sz="2400" dirty="0"/>
          </a:p>
        </p:txBody>
      </p:sp>
      <p:pic>
        <p:nvPicPr>
          <p:cNvPr id="249" name="Google Shape;249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55327" y="1923231"/>
            <a:ext cx="792549" cy="97544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3"/>
          <p:cNvSpPr txBox="1"/>
          <p:nvPr/>
        </p:nvSpPr>
        <p:spPr>
          <a:xfrm>
            <a:off x="793997" y="881810"/>
            <a:ext cx="5827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Ivan je rekao   „Veselim se tvom uspjehu!“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</p:txBody>
      </p:sp>
      <p:pic>
        <p:nvPicPr>
          <p:cNvPr id="251" name="Google Shape;251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115" y="835979"/>
            <a:ext cx="792549" cy="97544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3"/>
          <p:cNvSpPr txBox="1"/>
          <p:nvPr/>
        </p:nvSpPr>
        <p:spPr>
          <a:xfrm>
            <a:off x="789599" y="1753496"/>
            <a:ext cx="50498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košari je nosila: jabuke, kruške, šljive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	</a:t>
            </a:r>
            <a:endParaRPr dirty="0"/>
          </a:p>
        </p:txBody>
      </p:sp>
      <p:sp>
        <p:nvSpPr>
          <p:cNvPr id="253" name="Google Shape;253;p23"/>
          <p:cNvSpPr txBox="1"/>
          <p:nvPr/>
        </p:nvSpPr>
        <p:spPr>
          <a:xfrm>
            <a:off x="758689" y="2716187"/>
            <a:ext cx="62231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ga vidim, radujem se   ne dođe li, tugujem.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</a:t>
            </a:r>
            <a:endParaRPr dirty="0"/>
          </a:p>
        </p:txBody>
      </p:sp>
      <p:sp>
        <p:nvSpPr>
          <p:cNvPr id="254" name="Google Shape;254;p23"/>
          <p:cNvSpPr txBox="1"/>
          <p:nvPr/>
        </p:nvSpPr>
        <p:spPr>
          <a:xfrm>
            <a:off x="744318" y="3572408"/>
            <a:ext cx="546777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NIKOLA: Izvoli! 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Pružajući Katarini rupčić.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endParaRPr dirty="0"/>
          </a:p>
        </p:txBody>
      </p:sp>
      <p:pic>
        <p:nvPicPr>
          <p:cNvPr id="255" name="Google Shape;255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41761" y="2982026"/>
            <a:ext cx="914479" cy="102421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3"/>
          <p:cNvSpPr txBox="1"/>
          <p:nvPr/>
        </p:nvSpPr>
        <p:spPr>
          <a:xfrm>
            <a:off x="8547875" y="3186136"/>
            <a:ext cx="26604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Precrtaj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netočno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pic>
        <p:nvPicPr>
          <p:cNvPr id="257" name="Google Shape;257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092" y="4561857"/>
            <a:ext cx="914479" cy="102421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3"/>
          <p:cNvSpPr txBox="1"/>
          <p:nvPr/>
        </p:nvSpPr>
        <p:spPr>
          <a:xfrm>
            <a:off x="1108656" y="4803740"/>
            <a:ext cx="47261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Ovo mi je 1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medalja za trčanje.</a:t>
            </a:r>
            <a:endParaRPr sz="2400" dirty="0"/>
          </a:p>
        </p:txBody>
      </p:sp>
      <p:sp>
        <p:nvSpPr>
          <p:cNvPr id="259" name="Google Shape;259;p23"/>
          <p:cNvSpPr txBox="1"/>
          <p:nvPr/>
        </p:nvSpPr>
        <p:spPr>
          <a:xfrm>
            <a:off x="622704" y="5339785"/>
            <a:ext cx="75051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Točka je ovdje uporabljena kao pravopisni/rečenični znak.</a:t>
            </a:r>
            <a:endParaRPr sz="2400" dirty="0"/>
          </a:p>
        </p:txBody>
      </p:sp>
      <p:sp>
        <p:nvSpPr>
          <p:cNvPr id="260" name="Google Shape;260;p23"/>
          <p:cNvSpPr txBox="1"/>
          <p:nvPr/>
        </p:nvSpPr>
        <p:spPr>
          <a:xfrm>
            <a:off x="2429601" y="891577"/>
            <a:ext cx="3789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dirty="0"/>
          </a:p>
        </p:txBody>
      </p:sp>
      <p:sp>
        <p:nvSpPr>
          <p:cNvPr id="261" name="Google Shape;261;p23"/>
          <p:cNvSpPr txBox="1"/>
          <p:nvPr/>
        </p:nvSpPr>
        <p:spPr>
          <a:xfrm>
            <a:off x="1917244" y="1204160"/>
            <a:ext cx="1912791" cy="40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dvotočka</a:t>
            </a:r>
            <a:endParaRPr sz="2400" dirty="0"/>
          </a:p>
        </p:txBody>
      </p:sp>
      <p:sp>
        <p:nvSpPr>
          <p:cNvPr id="262" name="Google Shape;262;p23"/>
          <p:cNvSpPr txBox="1"/>
          <p:nvPr/>
        </p:nvSpPr>
        <p:spPr>
          <a:xfrm>
            <a:off x="5638597" y="1719299"/>
            <a:ext cx="3789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400" dirty="0"/>
          </a:p>
        </p:txBody>
      </p:sp>
      <p:sp>
        <p:nvSpPr>
          <p:cNvPr id="263" name="Google Shape;263;p23"/>
          <p:cNvSpPr txBox="1"/>
          <p:nvPr/>
        </p:nvSpPr>
        <p:spPr>
          <a:xfrm>
            <a:off x="2528580" y="2014995"/>
            <a:ext cx="1314344" cy="40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trotočka</a:t>
            </a:r>
            <a:endParaRPr sz="2400" dirty="0"/>
          </a:p>
        </p:txBody>
      </p:sp>
      <p:sp>
        <p:nvSpPr>
          <p:cNvPr id="264" name="Google Shape;264;p23"/>
          <p:cNvSpPr txBox="1"/>
          <p:nvPr/>
        </p:nvSpPr>
        <p:spPr>
          <a:xfrm>
            <a:off x="3907070" y="2699742"/>
            <a:ext cx="3789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400" dirty="0"/>
          </a:p>
        </p:txBody>
      </p:sp>
      <p:sp>
        <p:nvSpPr>
          <p:cNvPr id="265" name="Google Shape;265;p23"/>
          <p:cNvSpPr txBox="1"/>
          <p:nvPr/>
        </p:nvSpPr>
        <p:spPr>
          <a:xfrm>
            <a:off x="1677080" y="3010675"/>
            <a:ext cx="25049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točka sa zarezom</a:t>
            </a:r>
            <a:endParaRPr sz="2400" dirty="0"/>
          </a:p>
        </p:txBody>
      </p:sp>
      <p:sp>
        <p:nvSpPr>
          <p:cNvPr id="266" name="Google Shape;266;p23"/>
          <p:cNvSpPr txBox="1"/>
          <p:nvPr/>
        </p:nvSpPr>
        <p:spPr>
          <a:xfrm>
            <a:off x="2595634" y="3547409"/>
            <a:ext cx="35930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(                                             )</a:t>
            </a:r>
            <a:endParaRPr sz="2400" dirty="0"/>
          </a:p>
        </p:txBody>
      </p:sp>
      <p:sp>
        <p:nvSpPr>
          <p:cNvPr id="267" name="Google Shape;267;p23"/>
          <p:cNvSpPr txBox="1"/>
          <p:nvPr/>
        </p:nvSpPr>
        <p:spPr>
          <a:xfrm>
            <a:off x="2038223" y="3894980"/>
            <a:ext cx="1314344" cy="40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zagrade</a:t>
            </a:r>
            <a:endParaRPr sz="2400" dirty="0"/>
          </a:p>
        </p:txBody>
      </p:sp>
      <p:cxnSp>
        <p:nvCxnSpPr>
          <p:cNvPr id="268" name="Google Shape;268;p23"/>
          <p:cNvCxnSpPr/>
          <p:nvPr/>
        </p:nvCxnSpPr>
        <p:spPr>
          <a:xfrm>
            <a:off x="6069856" y="5586074"/>
            <a:ext cx="1092944" cy="83350"/>
          </a:xfrm>
          <a:prstGeom prst="straightConnector1">
            <a:avLst/>
          </a:prstGeom>
          <a:noFill/>
          <a:ln w="28575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4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288942" y="1447345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4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75" name="Google Shape;275;p24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6" name="Google Shape;27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4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9" name="Google Shape;279;p24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0" name="Google Shape;280;p24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1" name="Google Shape;281;p24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4046149" y="114589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82" name="Google Shape;282;p24"/>
          <p:cNvSpPr txBox="1"/>
          <p:nvPr/>
        </p:nvSpPr>
        <p:spPr>
          <a:xfrm>
            <a:off x="8286148" y="2394405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83" name="Google Shape;283;p24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4063046" y="2697961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84" name="Google Shape;284;p24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7840060" y="2991097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4"/>
          <p:cNvSpPr txBox="1"/>
          <p:nvPr/>
        </p:nvSpPr>
        <p:spPr>
          <a:xfrm>
            <a:off x="1764300" y="1035698"/>
            <a:ext cx="181573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Pronađi rečenice u kojima su točno upotrijebljeni rečenični i pravopisni znakovi.</a:t>
            </a:r>
            <a:endParaRPr/>
          </a:p>
        </p:txBody>
      </p:sp>
      <p:sp>
        <p:nvSpPr>
          <p:cNvPr id="286" name="Google Shape;286;p24"/>
          <p:cNvSpPr txBox="1"/>
          <p:nvPr/>
        </p:nvSpPr>
        <p:spPr>
          <a:xfrm>
            <a:off x="1822675" y="2520796"/>
            <a:ext cx="169898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nastavne jedinice i utvrdi svoje znanje.</a:t>
            </a:r>
            <a:endParaRPr/>
          </a:p>
        </p:txBody>
      </p:sp>
      <p:sp>
        <p:nvSpPr>
          <p:cNvPr id="287" name="Google Shape;287;p24"/>
          <p:cNvSpPr txBox="1"/>
          <p:nvPr/>
        </p:nvSpPr>
        <p:spPr>
          <a:xfrm>
            <a:off x="1822675" y="4005894"/>
            <a:ext cx="194145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Primijeni pravila pisanja pravopisnih znakova na novim primjerima. </a:t>
            </a:r>
            <a:endParaRPr/>
          </a:p>
        </p:txBody>
      </p:sp>
      <p:sp>
        <p:nvSpPr>
          <p:cNvPr id="288" name="Google Shape;288;p24"/>
          <p:cNvSpPr txBox="1"/>
          <p:nvPr/>
        </p:nvSpPr>
        <p:spPr>
          <a:xfrm>
            <a:off x="5255273" y="1133483"/>
            <a:ext cx="153525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nastavne listiće i ponovi svoje znanje.</a:t>
            </a:r>
            <a:endParaRPr/>
          </a:p>
        </p:txBody>
      </p:sp>
      <p:sp>
        <p:nvSpPr>
          <p:cNvPr id="289" name="Google Shape;289;p24"/>
          <p:cNvSpPr txBox="1"/>
          <p:nvPr/>
        </p:nvSpPr>
        <p:spPr>
          <a:xfrm>
            <a:off x="5309029" y="2595300"/>
            <a:ext cx="157394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izlaznom karticom.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005539" y="1127883"/>
            <a:ext cx="354102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Rečenični i pravopisni znakovi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792596" y="476866"/>
            <a:ext cx="5138817" cy="522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589722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7272" y="2527749"/>
            <a:ext cx="2188142" cy="2245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261063" y="1242940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t="1702" r="1538" b="1105"/>
          <a:stretch/>
        </p:blipFill>
        <p:spPr>
          <a:xfrm rot="-234966">
            <a:off x="783446" y="489633"/>
            <a:ext cx="4273160" cy="580968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7632822" y="2097299"/>
            <a:ext cx="374881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kojem školskom predmetu najčešće uočavaš i pišeš zagrade? Koji znak upotrebljavaš prije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nabrajanja? Koji znakovi mogu doći na kraju rečenice?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711207" y="634855"/>
            <a:ext cx="4122045" cy="4071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1" y="-2630191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8835" y="4177151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653417" y="981120"/>
            <a:ext cx="2572490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 dirty="0"/>
          </a:p>
        </p:txBody>
      </p:sp>
      <p:sp>
        <p:nvSpPr>
          <p:cNvPr id="121" name="Google Shape;121;p16"/>
          <p:cNvSpPr txBox="1"/>
          <p:nvPr/>
        </p:nvSpPr>
        <p:spPr>
          <a:xfrm>
            <a:off x="8634579" y="1719340"/>
            <a:ext cx="272458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nedostaje u pjesmi? Prepiši nekoliko stihova po izboru i dodaj potrebne rečenične znakove.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3954530" y="449778"/>
            <a:ext cx="3381799" cy="587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Pajo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Kanižaj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Moj </a:t>
            </a: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hrvatski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zaplakao sam hrvatski progovorio hrvatski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hrvatski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govorim šapćem hrvatski šutim hrvatski sanjam hrvatski i na javi sanjam hrvatski volim na hrvatskom volim hrvatski pišem hrvatski kad ne pišem ne pišem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hrvatski sve mi je na hrvatskom hrvatski mi je sve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6" descr="julie-cahill-photography_vasona-park_family-portrait-session_03.jpg  800×1,200 pixels | Son photo ideas, Father son pictures, Father son photo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3060" y="1277827"/>
            <a:ext cx="3301957" cy="439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401771" y="701477"/>
            <a:ext cx="4937890" cy="487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2491" y="134926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9" y="-2640892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6549" y="4910678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7970110" y="845883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7329728" y="1583748"/>
            <a:ext cx="31797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REČENIČNI I PRAVOPISNI ZNAKOVI</a:t>
            </a:r>
            <a:endParaRPr sz="2400" dirty="0"/>
          </a:p>
        </p:txBody>
      </p:sp>
      <p:sp>
        <p:nvSpPr>
          <p:cNvPr id="135" name="Google Shape;135;p17"/>
          <p:cNvSpPr txBox="1"/>
          <p:nvPr/>
        </p:nvSpPr>
        <p:spPr>
          <a:xfrm>
            <a:off x="1658178" y="717755"/>
            <a:ext cx="49287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Kako čitamo i razumijemo uporabu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točke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192836" y="1737636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Otišao je u njenu sobu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Knjiga nije bila na stolu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1169300" y="2210333"/>
            <a:ext cx="42627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rastavlja tekst na manje cjeline</a:t>
            </a:r>
            <a:endParaRPr sz="2400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2729575" y="2812418"/>
            <a:ext cx="31466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REČENIČNI ZNAK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295657" y="3686625"/>
            <a:ext cx="4867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Marta je bila učenica XVI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gimnazije.</a:t>
            </a:r>
            <a:endParaRPr sz="2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1109281" y="4248850"/>
            <a:ext cx="47737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određuje kako se što treba čitati i razumjeti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2772518" y="5241962"/>
            <a:ext cx="31466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PRAVOPISNI ZNAK</a:t>
            </a:r>
            <a:endParaRPr sz="2400" dirty="0"/>
          </a:p>
        </p:txBody>
      </p:sp>
      <p:sp>
        <p:nvSpPr>
          <p:cNvPr id="142" name="Google Shape;142;p17"/>
          <p:cNvSpPr/>
          <p:nvPr/>
        </p:nvSpPr>
        <p:spPr>
          <a:xfrm>
            <a:off x="6916711" y="2332367"/>
            <a:ext cx="38398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Rečenični znakovi razdjeljuju tekst na rečenice i njezine dijelove.</a:t>
            </a:r>
            <a:endParaRPr sz="2400" dirty="0"/>
          </a:p>
        </p:txBody>
      </p:sp>
      <p:sp>
        <p:nvSpPr>
          <p:cNvPr id="143" name="Google Shape;143;p17"/>
          <p:cNvSpPr/>
          <p:nvPr/>
        </p:nvSpPr>
        <p:spPr>
          <a:xfrm>
            <a:off x="7880367" y="3485835"/>
            <a:ext cx="332643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Pravopisni znakovi pokazuju kako se što treba razumjeti i pročitati.</a:t>
            </a:r>
            <a:endParaRPr sz="2400" dirty="0"/>
          </a:p>
        </p:txBody>
      </p:sp>
      <p:pic>
        <p:nvPicPr>
          <p:cNvPr id="144" name="Google Shape;14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723350">
            <a:off x="1168944" y="2578128"/>
            <a:ext cx="1646063" cy="84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855884">
            <a:off x="1217240" y="4906014"/>
            <a:ext cx="1646063" cy="841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340337" y="988307"/>
            <a:ext cx="4704179" cy="467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9243" y="4658505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8679748" y="1065606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8322310" y="1981931"/>
            <a:ext cx="30269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TOČKA SA ZAREZOM</a:t>
            </a:r>
            <a:endParaRPr sz="2400" dirty="0"/>
          </a:p>
        </p:txBody>
      </p:sp>
      <p:sp>
        <p:nvSpPr>
          <p:cNvPr id="157" name="Google Shape;157;p18"/>
          <p:cNvSpPr txBox="1"/>
          <p:nvPr/>
        </p:nvSpPr>
        <p:spPr>
          <a:xfrm>
            <a:off x="707743" y="869666"/>
            <a:ext cx="68429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Kad upotrebljavamo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točku sa zarezom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244812" y="1859121"/>
            <a:ext cx="305214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Posvuda prolazi jesen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ruhu žutu i bijelu</a:t>
            </a:r>
            <a:r>
              <a:rPr lang="hr-HR" sz="2400" b="1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Plodove raznosi, daje,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Dariva polja i gaje.</a:t>
            </a:r>
            <a:endParaRPr sz="2400" dirty="0"/>
          </a:p>
        </p:txBody>
      </p:sp>
      <p:sp>
        <p:nvSpPr>
          <p:cNvPr id="159" name="Google Shape;159;p18"/>
          <p:cNvSpPr txBox="1"/>
          <p:nvPr/>
        </p:nvSpPr>
        <p:spPr>
          <a:xfrm>
            <a:off x="3728401" y="2110977"/>
            <a:ext cx="39883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– kao znak odvajanja koji je jači od zareza, a slabiji od točke</a:t>
            </a:r>
            <a:endParaRPr sz="2400" dirty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3821278" y="3829869"/>
            <a:ext cx="324004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Tijekom dana toplomjer je pokazivao: 36,7</a:t>
            </a:r>
            <a:r>
              <a:rPr lang="hr-HR" sz="2400" b="1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37,2</a:t>
            </a:r>
            <a:r>
              <a:rPr lang="hr-HR" sz="2400" b="1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38,2.</a:t>
            </a:r>
            <a:endParaRPr sz="2400" dirty="0"/>
          </a:p>
        </p:txBody>
      </p:sp>
      <p:sp>
        <p:nvSpPr>
          <p:cNvPr id="161" name="Google Shape;161;p18"/>
          <p:cNvSpPr txBox="1"/>
          <p:nvPr/>
        </p:nvSpPr>
        <p:spPr>
          <a:xfrm>
            <a:off x="221746" y="3872587"/>
            <a:ext cx="27891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– pri nabrajanju ako je već upotrijebljen zarez</a:t>
            </a:r>
            <a:endParaRPr sz="2400" dirty="0"/>
          </a:p>
        </p:txBody>
      </p:sp>
      <p:sp>
        <p:nvSpPr>
          <p:cNvPr id="162" name="Google Shape;162;p18"/>
          <p:cNvSpPr txBox="1"/>
          <p:nvPr/>
        </p:nvSpPr>
        <p:spPr>
          <a:xfrm>
            <a:off x="8248634" y="2495684"/>
            <a:ext cx="312212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Piše se kao znak odvajanja koji je jači od zareza, a slabiji od točke te pri nabrajanju ako je već upotrijebljen zarez.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858673" y="1116077"/>
            <a:ext cx="4337008" cy="4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7831" y="4821907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8319221" y="1464585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 dirty="0"/>
          </a:p>
        </p:txBody>
      </p:sp>
      <p:sp>
        <p:nvSpPr>
          <p:cNvPr id="173" name="Google Shape;173;p19"/>
          <p:cNvSpPr txBox="1"/>
          <p:nvPr/>
        </p:nvSpPr>
        <p:spPr>
          <a:xfrm>
            <a:off x="8182278" y="2191164"/>
            <a:ext cx="20235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DVOTOČKA</a:t>
            </a:r>
            <a:endParaRPr sz="2400" dirty="0"/>
          </a:p>
        </p:txBody>
      </p:sp>
      <p:sp>
        <p:nvSpPr>
          <p:cNvPr id="174" name="Google Shape;174;p19"/>
          <p:cNvSpPr txBox="1"/>
          <p:nvPr/>
        </p:nvSpPr>
        <p:spPr>
          <a:xfrm>
            <a:off x="807341" y="977579"/>
            <a:ext cx="67927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Kad upotrebljavamo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dvotočku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175" name="Google Shape;175;p19"/>
          <p:cNvSpPr txBox="1"/>
          <p:nvPr/>
        </p:nvSpPr>
        <p:spPr>
          <a:xfrm>
            <a:off x="484672" y="1896129"/>
            <a:ext cx="30524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Kupi mi sljedeće</a:t>
            </a:r>
            <a:r>
              <a:rPr lang="hr-HR" sz="2400" b="1" i="1" dirty="0" smtClean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hr-HR" sz="24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šarene rukavice, bombone, kilogram sreće…</a:t>
            </a:r>
            <a:endParaRPr sz="2400" dirty="0"/>
          </a:p>
        </p:txBody>
      </p:sp>
      <p:sp>
        <p:nvSpPr>
          <p:cNvPr id="176" name="Google Shape;176;p19"/>
          <p:cNvSpPr txBox="1"/>
          <p:nvPr/>
        </p:nvSpPr>
        <p:spPr>
          <a:xfrm>
            <a:off x="3498905" y="1997448"/>
            <a:ext cx="291035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– ispred nabrajanja kad je nabrajanje unaprijed najavljeno</a:t>
            </a:r>
            <a:endParaRPr sz="2400" dirty="0"/>
          </a:p>
        </p:txBody>
      </p:sp>
      <p:sp>
        <p:nvSpPr>
          <p:cNvPr id="177" name="Google Shape;177;p19"/>
          <p:cNvSpPr txBox="1"/>
          <p:nvPr/>
        </p:nvSpPr>
        <p:spPr>
          <a:xfrm>
            <a:off x="3521444" y="4085249"/>
            <a:ext cx="325255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Povikala je za mnom</a:t>
            </a:r>
            <a:r>
              <a:rPr lang="hr-HR" sz="2400" b="1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„Zašto se ne vratiš?”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710412" y="4027573"/>
            <a:ext cx="26356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– ispred navoda u upravnom govoru:</a:t>
            </a:r>
            <a:endParaRPr sz="2400" dirty="0"/>
          </a:p>
        </p:txBody>
      </p:sp>
      <p:sp>
        <p:nvSpPr>
          <p:cNvPr id="179" name="Google Shape;179;p19"/>
          <p:cNvSpPr txBox="1"/>
          <p:nvPr/>
        </p:nvSpPr>
        <p:spPr>
          <a:xfrm>
            <a:off x="7561710" y="2733078"/>
            <a:ext cx="336306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Piše se ispred nabrajanja kad je nabrajanje unaprijed najavljeno te ispred navoda u upravnom govoru.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607416" y="1112459"/>
            <a:ext cx="3992294" cy="394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9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2279" y="4097103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 txBox="1"/>
          <p:nvPr/>
        </p:nvSpPr>
        <p:spPr>
          <a:xfrm>
            <a:off x="8750341" y="1777743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8872538" y="2506786"/>
            <a:ext cx="16571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TROTOČKA</a:t>
            </a:r>
            <a:endParaRPr sz="2400" dirty="0"/>
          </a:p>
        </p:txBody>
      </p:sp>
      <p:sp>
        <p:nvSpPr>
          <p:cNvPr id="191" name="Google Shape;191;p20"/>
          <p:cNvSpPr txBox="1"/>
          <p:nvPr/>
        </p:nvSpPr>
        <p:spPr>
          <a:xfrm>
            <a:off x="2930121" y="432174"/>
            <a:ext cx="67656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Kad upotrebljavamo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trotočku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192" name="Google Shape;192;p20"/>
          <p:cNvSpPr txBox="1"/>
          <p:nvPr/>
        </p:nvSpPr>
        <p:spPr>
          <a:xfrm>
            <a:off x="513703" y="681012"/>
            <a:ext cx="5196263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Luji se steže srce. (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Darovali su mi sreću, prijateljstvo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Poželio bih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Ah, ne znam!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Ovaj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bojim se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Čekaj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Tamo u našem selu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400" dirty="0"/>
          </a:p>
        </p:txBody>
      </p:sp>
      <p:sp>
        <p:nvSpPr>
          <p:cNvPr id="193" name="Google Shape;193;p20"/>
          <p:cNvSpPr txBox="1"/>
          <p:nvPr/>
        </p:nvSpPr>
        <p:spPr>
          <a:xfrm>
            <a:off x="684216" y="1442569"/>
            <a:ext cx="58451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– pri izostavljanju dijela rečenice ili teksta</a:t>
            </a:r>
            <a:endParaRPr sz="2400" dirty="0"/>
          </a:p>
        </p:txBody>
      </p:sp>
      <p:sp>
        <p:nvSpPr>
          <p:cNvPr id="194" name="Google Shape;194;p20"/>
          <p:cNvSpPr/>
          <p:nvPr/>
        </p:nvSpPr>
        <p:spPr>
          <a:xfrm>
            <a:off x="724446" y="2533757"/>
            <a:ext cx="41082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– pri nedovršenom nabrajanju </a:t>
            </a:r>
            <a:endParaRPr sz="2400" dirty="0"/>
          </a:p>
        </p:txBody>
      </p:sp>
      <p:sp>
        <p:nvSpPr>
          <p:cNvPr id="195" name="Google Shape;195;p20"/>
          <p:cNvSpPr/>
          <p:nvPr/>
        </p:nvSpPr>
        <p:spPr>
          <a:xfrm>
            <a:off x="773664" y="3416281"/>
            <a:ext cx="53223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– pri označivanju duže stanke u govoru </a:t>
            </a:r>
            <a:endParaRPr sz="2400" dirty="0"/>
          </a:p>
        </p:txBody>
      </p:sp>
      <p:sp>
        <p:nvSpPr>
          <p:cNvPr id="196" name="Google Shape;196;p20"/>
          <p:cNvSpPr/>
          <p:nvPr/>
        </p:nvSpPr>
        <p:spPr>
          <a:xfrm>
            <a:off x="773664" y="4322096"/>
            <a:ext cx="68437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– pri isprekidanom govoru zbog uzbuđenja ili straha </a:t>
            </a:r>
            <a:endParaRPr sz="2400" dirty="0"/>
          </a:p>
        </p:txBody>
      </p:sp>
      <p:sp>
        <p:nvSpPr>
          <p:cNvPr id="197" name="Google Shape;197;p20"/>
          <p:cNvSpPr/>
          <p:nvPr/>
        </p:nvSpPr>
        <p:spPr>
          <a:xfrm>
            <a:off x="830644" y="5169519"/>
            <a:ext cx="71639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– pri nezavršenoj misli koja čitatelja navodi na razmišljanje o čemu</a:t>
            </a:r>
            <a:endParaRPr sz="2400" dirty="0"/>
          </a:p>
        </p:txBody>
      </p:sp>
      <p:pic>
        <p:nvPicPr>
          <p:cNvPr id="198" name="Google Shape;198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456882">
            <a:off x="6995979" y="3292069"/>
            <a:ext cx="2456754" cy="14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8729143" y="2855374"/>
            <a:ext cx="26397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Piše se u sljedećim situacijama: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244546" y="1236316"/>
            <a:ext cx="4870152" cy="492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1142" y="5328783"/>
            <a:ext cx="1656102" cy="155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1"/>
          <p:cNvSpPr txBox="1"/>
          <p:nvPr/>
        </p:nvSpPr>
        <p:spPr>
          <a:xfrm>
            <a:off x="9024614" y="1253085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10" name="Google Shape;210;p21"/>
          <p:cNvSpPr txBox="1"/>
          <p:nvPr/>
        </p:nvSpPr>
        <p:spPr>
          <a:xfrm>
            <a:off x="9007591" y="2066712"/>
            <a:ext cx="20944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ZAGRADE</a:t>
            </a:r>
            <a:endParaRPr sz="2400" dirty="0"/>
          </a:p>
        </p:txBody>
      </p:sp>
      <p:sp>
        <p:nvSpPr>
          <p:cNvPr id="211" name="Google Shape;211;p21"/>
          <p:cNvSpPr txBox="1"/>
          <p:nvPr/>
        </p:nvSpPr>
        <p:spPr>
          <a:xfrm>
            <a:off x="2764062" y="373984"/>
            <a:ext cx="70449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Kad upotrebljavamo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zagrade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212" name="Google Shape;212;p21"/>
          <p:cNvSpPr txBox="1"/>
          <p:nvPr/>
        </p:nvSpPr>
        <p:spPr>
          <a:xfrm>
            <a:off x="280220" y="3127087"/>
            <a:ext cx="35660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svečanu dvoranu ulazi kralj s pratnjom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hr-HR" sz="2400" b="1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KRALJ: Čuj me, narode! Čujte me, ljudi!</a:t>
            </a:r>
            <a:endParaRPr sz="2400" dirty="0"/>
          </a:p>
        </p:txBody>
      </p:sp>
      <p:sp>
        <p:nvSpPr>
          <p:cNvPr id="213" name="Google Shape;213;p21"/>
          <p:cNvSpPr txBox="1"/>
          <p:nvPr/>
        </p:nvSpPr>
        <p:spPr>
          <a:xfrm>
            <a:off x="4524497" y="3415833"/>
            <a:ext cx="29166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− tekst didaskalija u dramskom tekstu</a:t>
            </a:r>
            <a:endParaRPr sz="2400" dirty="0"/>
          </a:p>
        </p:txBody>
      </p:sp>
      <p:sp>
        <p:nvSpPr>
          <p:cNvPr id="214" name="Google Shape;214;p21"/>
          <p:cNvSpPr txBox="1"/>
          <p:nvPr/>
        </p:nvSpPr>
        <p:spPr>
          <a:xfrm>
            <a:off x="280220" y="2506811"/>
            <a:ext cx="31739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bijelog</a:t>
            </a:r>
            <a:r>
              <a:rPr lang="hr-HR" sz="2400" b="1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b="1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bijelom</a:t>
            </a:r>
            <a:r>
              <a:rPr lang="hr-HR" sz="2400" b="1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b="1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4405028" y="2506811"/>
            <a:ext cx="26641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− dio riječi</a:t>
            </a:r>
            <a:endParaRPr sz="2400" dirty="0"/>
          </a:p>
        </p:txBody>
      </p:sp>
      <p:sp>
        <p:nvSpPr>
          <p:cNvPr id="216" name="Google Shape;216;p21"/>
          <p:cNvSpPr txBox="1"/>
          <p:nvPr/>
        </p:nvSpPr>
        <p:spPr>
          <a:xfrm>
            <a:off x="267034" y="4688686"/>
            <a:ext cx="502219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početak radova potrebno je: </a:t>
            </a:r>
            <a:endParaRPr lang="hr-HR" sz="2400" i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1" dirty="0" smtClean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hr-HR" sz="2400" b="1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1)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prijaviti gradnju, </a:t>
            </a:r>
            <a:r>
              <a:rPr lang="hr-HR" sz="2400" b="1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osigurati gradilište, </a:t>
            </a:r>
            <a:r>
              <a:rPr lang="hr-HR" sz="2400" b="1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(3)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označiti gradilište…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4585094" y="4632632"/>
            <a:ext cx="27954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− brojčane i slovne </a:t>
            </a:r>
            <a:r>
              <a:rPr lang="hr-HR" sz="2400" dirty="0" smtClean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oznake </a:t>
            </a: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u nabrajanju</a:t>
            </a:r>
            <a:endParaRPr sz="2400" dirty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225800" y="1075043"/>
            <a:ext cx="316926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zelena haljina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nastala još u srednjem vijeku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prkosi vremenu.</a:t>
            </a:r>
            <a:endParaRPr sz="2400" dirty="0"/>
          </a:p>
        </p:txBody>
      </p:sp>
      <p:sp>
        <p:nvSpPr>
          <p:cNvPr id="219" name="Google Shape;219;p21"/>
          <p:cNvSpPr txBox="1"/>
          <p:nvPr/>
        </p:nvSpPr>
        <p:spPr>
          <a:xfrm>
            <a:off x="4376601" y="985118"/>
            <a:ext cx="31350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− dio rečenice kojim se dopunjava i pojašnjava tekst</a:t>
            </a:r>
            <a:endParaRPr sz="2400" dirty="0"/>
          </a:p>
        </p:txBody>
      </p:sp>
      <p:sp>
        <p:nvSpPr>
          <p:cNvPr id="220" name="Google Shape;220;p21"/>
          <p:cNvSpPr txBox="1"/>
          <p:nvPr/>
        </p:nvSpPr>
        <p:spPr>
          <a:xfrm>
            <a:off x="7942440" y="2672700"/>
            <a:ext cx="354791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Zagrade imaju otvoreni dio (označava početak teksta) i zatvoreni dio (označava kraj teksta).</a:t>
            </a:r>
            <a:endParaRPr sz="2400" dirty="0"/>
          </a:p>
        </p:txBody>
      </p:sp>
      <p:sp>
        <p:nvSpPr>
          <p:cNvPr id="221" name="Google Shape;221;p21"/>
          <p:cNvSpPr txBox="1"/>
          <p:nvPr/>
        </p:nvSpPr>
        <p:spPr>
          <a:xfrm>
            <a:off x="8293098" y="4153426"/>
            <a:ext cx="384235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Vrste: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oble ( ), uglate [ ], kose //, vitičaste { } i </a:t>
            </a:r>
            <a:endParaRPr lang="hr-HR" sz="2400" b="1" dirty="0" smtClean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šiljaste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&lt; &gt;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712</Words>
  <Application>Microsoft Office PowerPoint</Application>
  <PresentationFormat>Široki zaslon</PresentationFormat>
  <Paragraphs>105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2020-09-15T19:49:12Z</dcterms:modified>
</cp:coreProperties>
</file>